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6"/>
  </p:notesMasterIdLst>
  <p:sldIdLst>
    <p:sldId id="278" r:id="rId2"/>
    <p:sldId id="307" r:id="rId3"/>
    <p:sldId id="285" r:id="rId4"/>
    <p:sldId id="279" r:id="rId5"/>
    <p:sldId id="294" r:id="rId6"/>
    <p:sldId id="289" r:id="rId7"/>
    <p:sldId id="281" r:id="rId8"/>
    <p:sldId id="280" r:id="rId9"/>
    <p:sldId id="295" r:id="rId10"/>
    <p:sldId id="290" r:id="rId11"/>
    <p:sldId id="306" r:id="rId12"/>
    <p:sldId id="282" r:id="rId13"/>
    <p:sldId id="296" r:id="rId14"/>
    <p:sldId id="298" r:id="rId15"/>
    <p:sldId id="297" r:id="rId16"/>
    <p:sldId id="299" r:id="rId17"/>
    <p:sldId id="300" r:id="rId18"/>
    <p:sldId id="301" r:id="rId19"/>
    <p:sldId id="303" r:id="rId20"/>
    <p:sldId id="304" r:id="rId21"/>
    <p:sldId id="302" r:id="rId22"/>
    <p:sldId id="305" r:id="rId23"/>
    <p:sldId id="292" r:id="rId24"/>
    <p:sldId id="293" r:id="rId2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09" autoAdjust="0"/>
  </p:normalViewPr>
  <p:slideViewPr>
    <p:cSldViewPr snapToGrid="0" snapToObjects="1">
      <p:cViewPr varScale="1">
        <p:scale>
          <a:sx n="66" d="100"/>
          <a:sy n="66" d="100"/>
        </p:scale>
        <p:origin x="588"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Capstone project 1</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403092" y="3483864"/>
            <a:ext cx="5663906" cy="878908"/>
          </a:xfrm>
        </p:spPr>
        <p:txBody>
          <a:bodyPr/>
          <a:lstStyle/>
          <a:p>
            <a:r>
              <a:rPr lang="en-US" sz="3200" u="sng" dirty="0">
                <a:solidFill>
                  <a:srgbClr val="FF0000"/>
                </a:solidFill>
                <a:latin typeface="Arial Black" panose="020B0A04020102020204" pitchFamily="34" charset="0"/>
              </a:rPr>
              <a:t>Hotel Booking Analysis</a:t>
            </a:r>
          </a:p>
          <a:p>
            <a:endParaRPr lang="en-US" u="sng"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173255" y="105879"/>
            <a:ext cx="9606012" cy="721896"/>
          </a:xfrm>
        </p:spPr>
        <p:txBody>
          <a:bodyPr/>
          <a:lstStyle/>
          <a:p>
            <a:r>
              <a:rPr lang="en-US" dirty="0"/>
              <a:t> Assumptions/hypothesis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827773"/>
            <a:ext cx="3741928" cy="375385"/>
          </a:xfrm>
        </p:spPr>
        <p:txBody>
          <a:bodyPr/>
          <a:lstStyle/>
          <a:p>
            <a:r>
              <a:rPr lang="en-US" dirty="0"/>
              <a:t>Assumptions :</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1203158"/>
            <a:ext cx="3909301" cy="5358742"/>
          </a:xfrm>
        </p:spPr>
        <p:txBody>
          <a:bodyPr/>
          <a:lstStyle/>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 unusual occurrences between 2015 and 2017 will have a substantial impact on the data 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information is still current and can be used to analyze a hotel’s possible plans in an efficient manner.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hotels are not currently using any of the suggested solutions.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biggest factor affecting the effectiveness of earning income is booking cancellations.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Cancellations result in vacant rooms for the booked length of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Clients make hotel reservations the same year they have make cancellations.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8046720" y="827774"/>
            <a:ext cx="3822192" cy="375384"/>
          </a:xfrm>
        </p:spPr>
        <p:txBody>
          <a:bodyPr/>
          <a:lstStyle/>
          <a:p>
            <a:r>
              <a:rPr lang="en-US" dirty="0"/>
              <a:t>Hypothesis :</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754112" y="1203158"/>
            <a:ext cx="3741928" cy="5654841"/>
          </a:xfrm>
        </p:spPr>
        <p:txBody>
          <a:bodyPr/>
          <a:lstStyle/>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More cancellations occur when the prices are higher.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When there is a longer waiting list, customers tend to cancel more frequently.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Most clients are coming from offline travel agents to make their reservations.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Transient Groups must be giving a large number of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Hotels must be busy during May-July and December since more holidays are there.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Aviation people prefer </a:t>
            </a:r>
            <a:r>
              <a:rPr lang="en-US" sz="18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city over </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resort more since they city hotels are closer to airport therefore there stay must be in cities hotels rather than resort hotels.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17028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4C1E6B-2193-2897-2136-195777D2BE58}"/>
              </a:ext>
            </a:extLst>
          </p:cNvPr>
          <p:cNvSpPr>
            <a:spLocks noGrp="1"/>
          </p:cNvSpPr>
          <p:nvPr>
            <p:ph type="ctrTitle"/>
          </p:nvPr>
        </p:nvSpPr>
        <p:spPr>
          <a:xfrm>
            <a:off x="345057" y="819509"/>
            <a:ext cx="8143335" cy="672861"/>
          </a:xfrm>
        </p:spPr>
        <p:txBody>
          <a:bodyPr/>
          <a:lstStyle/>
          <a:p>
            <a:r>
              <a:rPr lang="en-US" dirty="0" err="1"/>
              <a:t>Reseach</a:t>
            </a:r>
            <a:r>
              <a:rPr lang="en-US" dirty="0"/>
              <a:t> questions</a:t>
            </a:r>
            <a:endParaRPr lang="en-IN" dirty="0"/>
          </a:p>
        </p:txBody>
      </p:sp>
      <p:sp>
        <p:nvSpPr>
          <p:cNvPr id="9" name="Subtitle 8">
            <a:extLst>
              <a:ext uri="{FF2B5EF4-FFF2-40B4-BE49-F238E27FC236}">
                <a16:creationId xmlns:a16="http://schemas.microsoft.com/office/drawing/2014/main" id="{38962BEB-22C5-B4BA-26B8-462EE7D7A44C}"/>
              </a:ext>
            </a:extLst>
          </p:cNvPr>
          <p:cNvSpPr>
            <a:spLocks noGrp="1"/>
          </p:cNvSpPr>
          <p:nvPr>
            <p:ph type="subTitle" idx="1"/>
          </p:nvPr>
        </p:nvSpPr>
        <p:spPr>
          <a:xfrm>
            <a:off x="345057" y="1492370"/>
            <a:ext cx="9238890" cy="5003322"/>
          </a:xfrm>
        </p:spPr>
        <p:txBody>
          <a:bodyPr/>
          <a:lstStyle/>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Which factor has significant impact on the revenue of the hotels?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Is cancellation more in city or resort hotel?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What are the variables that affect hotel reservation cancellations?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which month the cancellation is the highest and in which month it is the lowest?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which country the cancellation rate is the highest? Also show top 10 countries whose cancellation rate is highest?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25"/>
              </a:lnSpc>
              <a:buFont typeface="+mj-lt"/>
              <a:buAutoNum type="arabicPeriod"/>
            </a:pPr>
            <a:r>
              <a:rPr lang="en-IN"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How many guests are there who have repeatedly cancelled the bookings?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25"/>
              </a:lnSpc>
              <a:buFont typeface="+mj-lt"/>
              <a:buAutoNum type="arabicPeriod"/>
            </a:pPr>
            <a:r>
              <a:rPr lang="en-IN"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which hotel people like to stay and spend more time depending on the market segment?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25"/>
              </a:lnSpc>
              <a:buFont typeface="+mj-lt"/>
              <a:buAutoNum type="arabicPeriod"/>
            </a:pPr>
            <a:r>
              <a:rPr lang="en-IN"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How many bookings were cancelled? Calculate its percentage depending on the hotel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25"/>
              </a:lnSpc>
              <a:buFont typeface="+mj-lt"/>
              <a:buAutoNum type="arabicPeriod"/>
            </a:pPr>
            <a:r>
              <a:rPr lang="en-IN"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are the effects on cancellations by market segments.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What are the various types of the customers in the data set and also show how much percentage of customers are coming from which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How can we make hotels reservations cancellations better?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How will hotels be assisted in making pricing and promotional decisions?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14A6EDCD-185D-8271-C740-8A590E43FCB8}"/>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4099796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pPr algn="ctr"/>
            <a:r>
              <a:rPr lang="en-US" dirty="0" err="1"/>
              <a:t>e.d.a</a:t>
            </a:r>
            <a:r>
              <a:rPr lang="en-US" dirty="0"/>
              <a:t> </a:t>
            </a:r>
            <a:br>
              <a:rPr lang="en-US" dirty="0"/>
            </a:br>
            <a:r>
              <a:rPr lang="en-US" dirty="0"/>
              <a:t>(</a:t>
            </a:r>
            <a:r>
              <a:rPr lang="en-IN" i="0" dirty="0">
                <a:effectLst/>
                <a:latin typeface="Google Sans"/>
              </a:rPr>
              <a:t>Exploratory data analysis)</a:t>
            </a:r>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4697127" y="1984248"/>
            <a:ext cx="1010653" cy="807078"/>
          </a:xfrm>
        </p:spPr>
        <p:txBody>
          <a:bodyPr/>
          <a:lstStyle/>
          <a:p>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flipV="1">
            <a:off x="4389120" y="7565456"/>
            <a:ext cx="3932238" cy="385011"/>
          </a:xfrm>
        </p:spPr>
        <p:txBody>
          <a:bodyPr/>
          <a:lstStyle/>
          <a:p>
            <a:endParaRPr lang="en-US" dirty="0"/>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655165" y="3209544"/>
            <a:ext cx="664143" cy="929319"/>
          </a:xfrm>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1:</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accompanying bar graph shows the percentage of reservations that are cancelled and those that are not. It is obvious that there are still a significant number of reservations that have not been canceled. There are still 37% of the clients who canceled their reservation , which has a significant impact on the hotel’s earning.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8" name="Content Placeholder 7">
            <a:extLst>
              <a:ext uri="{FF2B5EF4-FFF2-40B4-BE49-F238E27FC236}">
                <a16:creationId xmlns:a16="http://schemas.microsoft.com/office/drawing/2014/main" id="{01F92100-E152-4211-69E2-84EB462D81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4588" y="2877312"/>
            <a:ext cx="3909745" cy="3359330"/>
          </a:xfrm>
          <a:prstGeom prst="rect">
            <a:avLst/>
          </a:prstGeom>
          <a:noFill/>
          <a:ln>
            <a:noFill/>
          </a:ln>
        </p:spPr>
      </p:pic>
    </p:spTree>
    <p:extLst>
      <p:ext uri="{BB962C8B-B14F-4D97-AF65-F5344CB8AC3E}">
        <p14:creationId xmlns:p14="http://schemas.microsoft.com/office/powerpoint/2010/main" val="398953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2:</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spcAft>
                <a:spcPts val="800"/>
              </a:spcAft>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comparison to resort hotels, city hotels have more bookings. It’s possible that resort hotels are more expensive than those in cities.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10" name="Content Placeholder 9">
            <a:extLst>
              <a:ext uri="{FF2B5EF4-FFF2-40B4-BE49-F238E27FC236}">
                <a16:creationId xmlns:a16="http://schemas.microsoft.com/office/drawing/2014/main" id="{4E687273-C96D-5EBD-A602-12216250C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4588" y="2646947"/>
            <a:ext cx="4069524" cy="4211053"/>
          </a:xfrm>
          <a:prstGeom prst="rect">
            <a:avLst/>
          </a:prstGeom>
          <a:noFill/>
          <a:ln>
            <a:noFill/>
          </a:ln>
        </p:spPr>
      </p:pic>
    </p:spTree>
    <p:extLst>
      <p:ext uri="{BB962C8B-B14F-4D97-AF65-F5344CB8AC3E}">
        <p14:creationId xmlns:p14="http://schemas.microsoft.com/office/powerpoint/2010/main" val="507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3:</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spcAft>
                <a:spcPts val="800"/>
              </a:spcAft>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line graph above shows that on certain days, the average daily rate for a city hotel is less than that of a resort hotel, and on the other days, it is even less. It goes without saying that weekends and holidays may see a rise in resort hotel rates.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13" name="Content Placeholder 12">
            <a:extLst>
              <a:ext uri="{FF2B5EF4-FFF2-40B4-BE49-F238E27FC236}">
                <a16:creationId xmlns:a16="http://schemas.microsoft.com/office/drawing/2014/main" id="{F8565863-40FB-2B42-F430-060CF2E505F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561347" y="2742184"/>
            <a:ext cx="4202390" cy="3819716"/>
          </a:xfrm>
          <a:prstGeom prst="rect">
            <a:avLst/>
          </a:prstGeom>
          <a:noFill/>
          <a:ln>
            <a:noFill/>
          </a:ln>
        </p:spPr>
      </p:pic>
    </p:spTree>
    <p:extLst>
      <p:ext uri="{BB962C8B-B14F-4D97-AF65-F5344CB8AC3E}">
        <p14:creationId xmlns:p14="http://schemas.microsoft.com/office/powerpoint/2010/main" val="340745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4:</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spcAft>
                <a:spcPts val="800"/>
              </a:spcAft>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have developed the grouped bar graph to analyze the months with the highest and lowest reservation levels according to reservation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status.As</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can be seen, both the number of confirmed reservations and the number of canceled reservations are largest in the month of August, whereas January is the month with the most canceled reservations.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10" name="Content Placeholder 9">
            <a:extLst>
              <a:ext uri="{FF2B5EF4-FFF2-40B4-BE49-F238E27FC236}">
                <a16:creationId xmlns:a16="http://schemas.microsoft.com/office/drawing/2014/main" id="{269086A2-2FF4-6133-FDDF-AAB6FDF1E2F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416968" y="2742184"/>
            <a:ext cx="4337144" cy="3899248"/>
          </a:xfrm>
          <a:prstGeom prst="rect">
            <a:avLst/>
          </a:prstGeom>
          <a:noFill/>
          <a:ln>
            <a:noFill/>
          </a:ln>
        </p:spPr>
      </p:pic>
    </p:spTree>
    <p:extLst>
      <p:ext uri="{BB962C8B-B14F-4D97-AF65-F5344CB8AC3E}">
        <p14:creationId xmlns:p14="http://schemas.microsoft.com/office/powerpoint/2010/main" val="2083950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5:</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bar graph demonstrates that cancellations are most common when the prices are greatest and are least common when they are lowest. Therefore the cost of the accommodation is solely responsible for the cancellation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09728" indent="0">
              <a:lnSpc>
                <a:spcPct val="107000"/>
              </a:lnSpc>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9" name="Content Placeholder 8">
            <a:extLst>
              <a:ext uri="{FF2B5EF4-FFF2-40B4-BE49-F238E27FC236}">
                <a16:creationId xmlns:a16="http://schemas.microsoft.com/office/drawing/2014/main" id="{E8997B18-9D1D-94FB-63CB-C1DF52782EF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484345" y="2742185"/>
            <a:ext cx="4269767" cy="4005124"/>
          </a:xfrm>
          <a:prstGeom prst="rect">
            <a:avLst/>
          </a:prstGeom>
          <a:noFill/>
          <a:ln>
            <a:noFill/>
          </a:ln>
        </p:spPr>
      </p:pic>
    </p:spTree>
    <p:extLst>
      <p:ext uri="{BB962C8B-B14F-4D97-AF65-F5344CB8AC3E}">
        <p14:creationId xmlns:p14="http://schemas.microsoft.com/office/powerpoint/2010/main" val="3936738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6:</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spcAft>
                <a:spcPts val="800"/>
              </a:spcAft>
              <a:buNone/>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above pie chart demonstrates the top 10 countries with highest rate of cancellations. The top country is Portugal with the highest number of cancellations.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9" name="Content Placeholder 8">
            <a:extLst>
              <a:ext uri="{FF2B5EF4-FFF2-40B4-BE49-F238E27FC236}">
                <a16:creationId xmlns:a16="http://schemas.microsoft.com/office/drawing/2014/main" id="{E6648517-1726-10BA-4909-0DB9630F98C2}"/>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513221" y="2877312"/>
            <a:ext cx="4240891" cy="3869997"/>
          </a:xfrm>
          <a:prstGeom prst="rect">
            <a:avLst/>
          </a:prstGeom>
          <a:noFill/>
          <a:ln>
            <a:noFill/>
          </a:ln>
        </p:spPr>
      </p:pic>
    </p:spTree>
    <p:extLst>
      <p:ext uri="{BB962C8B-B14F-4D97-AF65-F5344CB8AC3E}">
        <p14:creationId xmlns:p14="http://schemas.microsoft.com/office/powerpoint/2010/main" val="232998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7:</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109728" indent="0">
              <a:lnSpc>
                <a:spcPct val="107000"/>
              </a:lnSpc>
              <a:spcAft>
                <a:spcPts val="800"/>
              </a:spcAft>
              <a:buNone/>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above graph shows how many no. of </a:t>
            </a:r>
            <a:r>
              <a:rPr lang="en-IN" sz="1800" b="1" spc="-5" dirty="0">
                <a:solidFill>
                  <a:srgbClr val="292929"/>
                </a:solidFill>
                <a:effectLst/>
                <a:latin typeface="Calibri" panose="020F0502020204030204" pitchFamily="34" charset="0"/>
                <a:ea typeface="Calibri" panose="020F0502020204030204" pitchFamily="34" charset="0"/>
              </a:rPr>
              <a:t>guests are there who have repeatedly </a:t>
            </a:r>
            <a:r>
              <a:rPr lang="en-IN" sz="1800" b="1" spc="-5" dirty="0" err="1">
                <a:solidFill>
                  <a:srgbClr val="292929"/>
                </a:solidFill>
                <a:effectLst/>
                <a:latin typeface="Calibri" panose="020F0502020204030204" pitchFamily="34" charset="0"/>
                <a:ea typeface="Calibri" panose="020F0502020204030204" pitchFamily="34" charset="0"/>
              </a:rPr>
              <a:t>canceled</a:t>
            </a:r>
            <a:r>
              <a:rPr lang="en-IN" sz="1800" b="1" spc="-5" dirty="0">
                <a:solidFill>
                  <a:srgbClr val="292929"/>
                </a:solidFill>
                <a:effectLst/>
                <a:latin typeface="Calibri" panose="020F0502020204030204" pitchFamily="34" charset="0"/>
                <a:ea typeface="Calibri" panose="020F0502020204030204" pitchFamily="34" charset="0"/>
              </a:rPr>
              <a:t> the bookings.</a:t>
            </a:r>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10" name="Content Placeholder 9">
            <a:extLst>
              <a:ext uri="{FF2B5EF4-FFF2-40B4-BE49-F238E27FC236}">
                <a16:creationId xmlns:a16="http://schemas.microsoft.com/office/drawing/2014/main" id="{2939789F-4806-356B-C487-466A560C1F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503596" y="2742184"/>
            <a:ext cx="4250516" cy="4014751"/>
          </a:xfrm>
          <a:prstGeom prst="rect">
            <a:avLst/>
          </a:prstGeom>
          <a:noFill/>
          <a:ln>
            <a:noFill/>
          </a:ln>
        </p:spPr>
      </p:pic>
    </p:spTree>
    <p:extLst>
      <p:ext uri="{BB962C8B-B14F-4D97-AF65-F5344CB8AC3E}">
        <p14:creationId xmlns:p14="http://schemas.microsoft.com/office/powerpoint/2010/main" val="293225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E8B-20D5-59E5-6536-86F72C287F13}"/>
              </a:ext>
            </a:extLst>
          </p:cNvPr>
          <p:cNvSpPr>
            <a:spLocks noGrp="1"/>
          </p:cNvSpPr>
          <p:nvPr>
            <p:ph type="title"/>
          </p:nvPr>
        </p:nvSpPr>
        <p:spPr>
          <a:xfrm>
            <a:off x="413360" y="225468"/>
            <a:ext cx="7139836" cy="739732"/>
          </a:xfrm>
        </p:spPr>
        <p:txBody>
          <a:bodyPr/>
          <a:lstStyle/>
          <a:p>
            <a:r>
              <a:rPr lang="en-US" dirty="0"/>
              <a:t>acknowledgement</a:t>
            </a:r>
            <a:endParaRPr lang="en-IN" dirty="0"/>
          </a:p>
        </p:txBody>
      </p:sp>
      <p:sp>
        <p:nvSpPr>
          <p:cNvPr id="3" name="Content Placeholder 2">
            <a:extLst>
              <a:ext uri="{FF2B5EF4-FFF2-40B4-BE49-F238E27FC236}">
                <a16:creationId xmlns:a16="http://schemas.microsoft.com/office/drawing/2014/main" id="{16639A8B-CC77-C87C-3236-821F75B63990}"/>
              </a:ext>
            </a:extLst>
          </p:cNvPr>
          <p:cNvSpPr>
            <a:spLocks noGrp="1"/>
          </p:cNvSpPr>
          <p:nvPr>
            <p:ph idx="1"/>
          </p:nvPr>
        </p:nvSpPr>
        <p:spPr>
          <a:xfrm>
            <a:off x="237994" y="965200"/>
            <a:ext cx="11423737" cy="5573386"/>
          </a:xfrm>
        </p:spPr>
        <p:txBody>
          <a:bodyPr/>
          <a:lstStyle/>
          <a:p>
            <a:pPr>
              <a:spcAft>
                <a:spcPts val="1950"/>
              </a:spcAft>
            </a:pPr>
            <a:r>
              <a:rPr lang="en-IN" sz="1800" dirty="0">
                <a:solidFill>
                  <a:srgbClr val="222222"/>
                </a:solidFill>
                <a:effectLst/>
                <a:latin typeface="Calibri" panose="020F0502020204030204" pitchFamily="34" charset="0"/>
                <a:ea typeface="Times New Roman" panose="02020603050405020304" pitchFamily="18" charset="0"/>
              </a:rPr>
              <a:t>I would like to express my deepest gratitude to the </a:t>
            </a:r>
            <a:r>
              <a:rPr lang="en-IN" sz="1800" b="1" dirty="0">
                <a:solidFill>
                  <a:srgbClr val="222222"/>
                </a:solidFill>
                <a:effectLst/>
                <a:latin typeface="Calibri" panose="020F0502020204030204" pitchFamily="34" charset="0"/>
                <a:ea typeface="Times New Roman" panose="02020603050405020304" pitchFamily="18" charset="0"/>
              </a:rPr>
              <a:t>“ALMABETTER TEAM”</a:t>
            </a:r>
            <a:r>
              <a:rPr lang="en-IN" sz="1800" dirty="0">
                <a:solidFill>
                  <a:srgbClr val="222222"/>
                </a:solidFill>
                <a:effectLst/>
                <a:latin typeface="Calibri" panose="020F0502020204030204" pitchFamily="34" charset="0"/>
                <a:ea typeface="Times New Roman" panose="02020603050405020304" pitchFamily="18" charset="0"/>
              </a:rPr>
              <a:t> for giving us the opportunity to do this great project on </a:t>
            </a:r>
            <a:r>
              <a:rPr lang="en-IN" sz="1800" b="1" dirty="0">
                <a:solidFill>
                  <a:srgbClr val="222222"/>
                </a:solidFill>
                <a:effectLst/>
                <a:latin typeface="Calibri" panose="020F0502020204030204" pitchFamily="34" charset="0"/>
                <a:ea typeface="Times New Roman" panose="02020603050405020304" pitchFamily="18" charset="0"/>
              </a:rPr>
              <a:t>“HOTEL BOOKING ANALYSIS”</a:t>
            </a:r>
            <a:r>
              <a:rPr lang="en-IN" sz="1800" dirty="0">
                <a:solidFill>
                  <a:srgbClr val="222222"/>
                </a:solidFill>
                <a:effectLst/>
                <a:latin typeface="Calibri" panose="020F050202020403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Aft>
                <a:spcPts val="1950"/>
              </a:spcAft>
            </a:pPr>
            <a:r>
              <a:rPr lang="en-IN" sz="1800" dirty="0">
                <a:solidFill>
                  <a:srgbClr val="222222"/>
                </a:solidFill>
                <a:effectLst/>
                <a:latin typeface="Calibri" panose="020F0502020204030204" pitchFamily="34" charset="0"/>
                <a:ea typeface="Times New Roman" panose="02020603050405020304" pitchFamily="18" charset="0"/>
              </a:rPr>
              <a:t>I would also like to thank all the instructors </a:t>
            </a:r>
            <a:r>
              <a:rPr lang="en-IN" sz="1800" b="1" dirty="0">
                <a:solidFill>
                  <a:srgbClr val="222222"/>
                </a:solidFill>
                <a:effectLst/>
                <a:latin typeface="Calibri" panose="020F0502020204030204" pitchFamily="34" charset="0"/>
                <a:ea typeface="Times New Roman" panose="02020603050405020304" pitchFamily="18" charset="0"/>
              </a:rPr>
              <a:t>(Mr. </a:t>
            </a:r>
            <a:r>
              <a:rPr lang="en-IN" sz="1800" b="1" dirty="0" err="1">
                <a:solidFill>
                  <a:srgbClr val="222222"/>
                </a:solidFill>
                <a:effectLst/>
                <a:latin typeface="Calibri" panose="020F0502020204030204" pitchFamily="34" charset="0"/>
                <a:ea typeface="Times New Roman" panose="02020603050405020304" pitchFamily="18" charset="0"/>
              </a:rPr>
              <a:t>Rochit</a:t>
            </a:r>
            <a:r>
              <a:rPr lang="en-IN" sz="1800" b="1" dirty="0">
                <a:solidFill>
                  <a:srgbClr val="222222"/>
                </a:solidFill>
                <a:effectLst/>
                <a:latin typeface="Calibri" panose="020F0502020204030204" pitchFamily="34" charset="0"/>
                <a:ea typeface="Times New Roman" panose="02020603050405020304" pitchFamily="18" charset="0"/>
              </a:rPr>
              <a:t> Jain, Mr. </a:t>
            </a:r>
            <a:r>
              <a:rPr lang="en-IN" sz="1800" b="1" dirty="0" err="1">
                <a:solidFill>
                  <a:srgbClr val="222222"/>
                </a:solidFill>
                <a:effectLst/>
                <a:latin typeface="Calibri" panose="020F0502020204030204" pitchFamily="34" charset="0"/>
                <a:ea typeface="Times New Roman" panose="02020603050405020304" pitchFamily="18" charset="0"/>
              </a:rPr>
              <a:t>Tejas</a:t>
            </a:r>
            <a:r>
              <a:rPr lang="en-IN" sz="1800" b="1" dirty="0">
                <a:solidFill>
                  <a:srgbClr val="222222"/>
                </a:solidFill>
                <a:effectLst/>
                <a:latin typeface="Calibri" panose="020F0502020204030204" pitchFamily="34" charset="0"/>
                <a:ea typeface="Times New Roman" panose="02020603050405020304" pitchFamily="18" charset="0"/>
              </a:rPr>
              <a:t> Aggarwal , Mr. Sankalp Jain)</a:t>
            </a:r>
            <a:r>
              <a:rPr lang="en-IN" sz="1800" dirty="0">
                <a:solidFill>
                  <a:srgbClr val="222222"/>
                </a:solidFill>
                <a:effectLst/>
                <a:latin typeface="Calibri" panose="020F0502020204030204" pitchFamily="34" charset="0"/>
                <a:ea typeface="Times New Roman" panose="02020603050405020304" pitchFamily="18" charset="0"/>
              </a:rPr>
              <a:t> who have guided us ,given practical suggestions and</a:t>
            </a:r>
            <a:r>
              <a:rPr lang="en-IN" sz="1800" i="1" dirty="0">
                <a:solidFill>
                  <a:srgbClr val="222222"/>
                </a:solidFill>
                <a:effectLst/>
                <a:latin typeface="Calibri" panose="020F0502020204030204" pitchFamily="34" charset="0"/>
                <a:ea typeface="Times New Roman" panose="02020603050405020304" pitchFamily="18" charset="0"/>
              </a:rPr>
              <a:t> </a:t>
            </a:r>
            <a:r>
              <a:rPr lang="en-IN" sz="1800" i="0" dirty="0">
                <a:solidFill>
                  <a:srgbClr val="222222"/>
                </a:solidFill>
                <a:effectLst/>
                <a:latin typeface="Calibri" panose="020F0502020204030204" pitchFamily="34" charset="0"/>
                <a:ea typeface="Times New Roman" panose="02020603050405020304" pitchFamily="18" charset="0"/>
              </a:rPr>
              <a:t>providing all the necessary resources and facilities, without those resources this project would not have been completed.</a:t>
            </a:r>
            <a:endParaRPr lang="en-IN" sz="1800" dirty="0">
              <a:effectLst/>
              <a:latin typeface="Times New Roman" panose="02020603050405020304" pitchFamily="18" charset="0"/>
              <a:ea typeface="Times New Roman" panose="02020603050405020304" pitchFamily="18" charset="0"/>
            </a:endParaRPr>
          </a:p>
          <a:p>
            <a:pPr>
              <a:spcAft>
                <a:spcPts val="1950"/>
              </a:spcAft>
            </a:pPr>
            <a:r>
              <a:rPr lang="en-IN" sz="1800" dirty="0">
                <a:solidFill>
                  <a:srgbClr val="222222"/>
                </a:solidFill>
                <a:effectLst/>
                <a:latin typeface="Calibri" panose="020F0502020204030204" pitchFamily="34" charset="0"/>
                <a:ea typeface="Times New Roman" panose="02020603050405020304" pitchFamily="18" charset="0"/>
              </a:rPr>
              <a:t>I would also like to thank my parents ,my husband and team mates who helped me a lot in finalizing this project within the limited time frame. Thanks again to all, whose guidance and supervision brought the project to its present state.</a:t>
            </a:r>
          </a:p>
          <a:p>
            <a:pPr>
              <a:spcAft>
                <a:spcPts val="1950"/>
              </a:spcAft>
            </a:pPr>
            <a:endParaRPr lang="en-IN"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IN" sz="1800" i="0" kern="1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The journey of making this project has been beautiful, as well as knowledgeable for me and I have learned a lot from it.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75954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8:</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a:xfrm>
            <a:off x="7642459" y="2742185"/>
            <a:ext cx="3741928" cy="4115815"/>
          </a:xfrm>
        </p:spPr>
        <p:txBody>
          <a:bodyPr/>
          <a:lstStyle/>
          <a:p>
            <a:pPr marL="0" indent="0">
              <a:buNone/>
            </a:pPr>
            <a:r>
              <a:rPr lang="en-IN" sz="1800" b="1" spc="-5" dirty="0">
                <a:solidFill>
                  <a:srgbClr val="292929"/>
                </a:solidFill>
                <a:effectLst/>
                <a:latin typeface="Times New Roman" panose="02020603050405020304" pitchFamily="18" charset="0"/>
                <a:ea typeface="Times New Roman" panose="02020603050405020304" pitchFamily="18" charset="0"/>
                <a:cs typeface="Calibri" panose="020F0502020204030204" pitchFamily="34" charset="0"/>
              </a:rPr>
              <a:t>The graphs shows that in which hotel people like to stay and spend more time depending on the market segment.</a:t>
            </a: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spc="-5" dirty="0">
                <a:solidFill>
                  <a:srgbClr val="292929"/>
                </a:solidFill>
                <a:effectLst/>
                <a:latin typeface="Calibri" panose="020F0502020204030204" pitchFamily="34" charset="0"/>
                <a:ea typeface="Times New Roman" panose="02020603050405020304" pitchFamily="18" charset="0"/>
              </a:rPr>
              <a:t> Looking at the distribution, it can be concluded that most people do not seem to prefer to stay at the hotel for more than 1 week. But it seems normal to stay in resort hotels for up to 12–13 days. </a:t>
            </a: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spc="-5" dirty="0">
                <a:solidFill>
                  <a:srgbClr val="292929"/>
                </a:solidFill>
                <a:effectLst/>
                <a:latin typeface="Calibri" panose="020F0502020204030204" pitchFamily="34" charset="0"/>
                <a:ea typeface="Times New Roman" panose="02020603050405020304" pitchFamily="18" charset="0"/>
              </a:rPr>
              <a:t>As it turns out, customers from Aviation Segment do not seem to be staying at the resort hotels and have a relatively lower day average.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10" name="Content Placeholder 9">
            <a:extLst>
              <a:ext uri="{FF2B5EF4-FFF2-40B4-BE49-F238E27FC236}">
                <a16:creationId xmlns:a16="http://schemas.microsoft.com/office/drawing/2014/main" id="{63784251-043E-2526-C0FC-76AAA1827984}"/>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4257" y="341697"/>
            <a:ext cx="6381550" cy="5969572"/>
          </a:xfrm>
          <a:prstGeom prst="rect">
            <a:avLst/>
          </a:prstGeom>
          <a:noFill/>
          <a:ln>
            <a:noFill/>
          </a:ln>
        </p:spPr>
      </p:pic>
    </p:spTree>
    <p:extLst>
      <p:ext uri="{BB962C8B-B14F-4D97-AF65-F5344CB8AC3E}">
        <p14:creationId xmlns:p14="http://schemas.microsoft.com/office/powerpoint/2010/main" val="1558724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9:</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p:txBody>
          <a:bodyPr/>
          <a:lstStyle/>
          <a:p>
            <a:pPr marL="0" indent="0">
              <a:lnSpc>
                <a:spcPts val="2400"/>
              </a:lnSpc>
              <a:spcBef>
                <a:spcPts val="2400"/>
              </a:spcBef>
              <a:buNone/>
            </a:pPr>
            <a:r>
              <a:rPr lang="en-IN" sz="1800" spc="-5" dirty="0">
                <a:solidFill>
                  <a:srgbClr val="292929"/>
                </a:solidFill>
                <a:effectLst/>
                <a:latin typeface="Calibri" panose="020F0502020204030204" pitchFamily="34" charset="0"/>
                <a:ea typeface="Times New Roman" panose="02020603050405020304" pitchFamily="18" charset="0"/>
              </a:rPr>
              <a:t>The cancellation rate for groups is greater than 50%.The cancellation rate for offline TA/TOs (Travel Agents/Tour Operators) and online TAs is greater than 33%.Direct segments have a lower rate of cancellation. Online reservation cancellation rates are typical for a dynamic environment with significant circulation.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9" name="Content Placeholder 8">
            <a:extLst>
              <a:ext uri="{FF2B5EF4-FFF2-40B4-BE49-F238E27FC236}">
                <a16:creationId xmlns:a16="http://schemas.microsoft.com/office/drawing/2014/main" id="{7BF269AA-CAE7-6CF3-5018-5DFA6DC65AC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482671" y="2742184"/>
            <a:ext cx="4271441" cy="3984619"/>
          </a:xfrm>
          <a:prstGeom prst="rect">
            <a:avLst/>
          </a:prstGeom>
          <a:noFill/>
          <a:ln>
            <a:noFill/>
          </a:ln>
        </p:spPr>
      </p:pic>
    </p:spTree>
    <p:extLst>
      <p:ext uri="{BB962C8B-B14F-4D97-AF65-F5344CB8AC3E}">
        <p14:creationId xmlns:p14="http://schemas.microsoft.com/office/powerpoint/2010/main" val="418541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F295-8D26-4EDC-C636-92B2CCBAB509}"/>
              </a:ext>
            </a:extLst>
          </p:cNvPr>
          <p:cNvSpPr>
            <a:spLocks noGrp="1"/>
          </p:cNvSpPr>
          <p:nvPr>
            <p:ph type="title"/>
          </p:nvPr>
        </p:nvSpPr>
        <p:spPr/>
        <p:txBody>
          <a:bodyPr/>
          <a:lstStyle/>
          <a:p>
            <a:r>
              <a:rPr lang="en-US" dirty="0"/>
              <a:t>Analysis &amp; Findings</a:t>
            </a:r>
            <a:endParaRPr lang="en-IN" dirty="0"/>
          </a:p>
        </p:txBody>
      </p:sp>
      <p:sp>
        <p:nvSpPr>
          <p:cNvPr id="3" name="Text Placeholder 2">
            <a:extLst>
              <a:ext uri="{FF2B5EF4-FFF2-40B4-BE49-F238E27FC236}">
                <a16:creationId xmlns:a16="http://schemas.microsoft.com/office/drawing/2014/main" id="{90F5602B-3DA9-8760-E043-2CE5E080F2BC}"/>
              </a:ext>
            </a:extLst>
          </p:cNvPr>
          <p:cNvSpPr>
            <a:spLocks noGrp="1"/>
          </p:cNvSpPr>
          <p:nvPr>
            <p:ph type="body" idx="1"/>
          </p:nvPr>
        </p:nvSpPr>
        <p:spPr>
          <a:xfrm>
            <a:off x="3685032" y="2330704"/>
            <a:ext cx="3741928" cy="411480"/>
          </a:xfrm>
        </p:spPr>
        <p:txBody>
          <a:bodyPr/>
          <a:lstStyle/>
          <a:p>
            <a:r>
              <a:rPr lang="en-US" dirty="0"/>
              <a:t>Graph 10:</a:t>
            </a:r>
            <a:endParaRPr lang="en-IN" dirty="0"/>
          </a:p>
        </p:txBody>
      </p:sp>
      <p:sp>
        <p:nvSpPr>
          <p:cNvPr id="5" name="Text Placeholder 4">
            <a:extLst>
              <a:ext uri="{FF2B5EF4-FFF2-40B4-BE49-F238E27FC236}">
                <a16:creationId xmlns:a16="http://schemas.microsoft.com/office/drawing/2014/main" id="{36CCF210-84EB-0FA2-AD25-C77958FE60E2}"/>
              </a:ext>
            </a:extLst>
          </p:cNvPr>
          <p:cNvSpPr>
            <a:spLocks noGrp="1"/>
          </p:cNvSpPr>
          <p:nvPr>
            <p:ph type="body" sz="quarter" idx="3"/>
          </p:nvPr>
        </p:nvSpPr>
        <p:spPr>
          <a:xfrm>
            <a:off x="7754112" y="2330704"/>
            <a:ext cx="3741928" cy="411480"/>
          </a:xfrm>
        </p:spPr>
        <p:txBody>
          <a:bodyPr/>
          <a:lstStyle/>
          <a:p>
            <a:r>
              <a:rPr lang="en-US" dirty="0"/>
              <a:t>Conclusion/findings</a:t>
            </a:r>
            <a:endParaRPr lang="en-IN" dirty="0"/>
          </a:p>
        </p:txBody>
      </p:sp>
      <p:sp>
        <p:nvSpPr>
          <p:cNvPr id="6" name="Content Placeholder 5">
            <a:extLst>
              <a:ext uri="{FF2B5EF4-FFF2-40B4-BE49-F238E27FC236}">
                <a16:creationId xmlns:a16="http://schemas.microsoft.com/office/drawing/2014/main" id="{41EF901E-337D-C656-429C-1FE2930D8492}"/>
              </a:ext>
            </a:extLst>
          </p:cNvPr>
          <p:cNvSpPr>
            <a:spLocks noGrp="1"/>
          </p:cNvSpPr>
          <p:nvPr>
            <p:ph sz="quarter" idx="4"/>
          </p:nvPr>
        </p:nvSpPr>
        <p:spPr>
          <a:xfrm>
            <a:off x="7754112" y="2877312"/>
            <a:ext cx="3741928" cy="2338744"/>
          </a:xfrm>
        </p:spPr>
        <p:txBody>
          <a:bodyPr/>
          <a:lstStyle/>
          <a:p>
            <a:pPr marL="0" indent="0">
              <a:lnSpc>
                <a:spcPts val="2400"/>
              </a:lnSpc>
              <a:spcBef>
                <a:spcPts val="2400"/>
              </a:spcBef>
              <a:buNone/>
            </a:pPr>
            <a:r>
              <a:rPr lang="en-IN" sz="1800" spc="-5" dirty="0">
                <a:solidFill>
                  <a:srgbClr val="292929"/>
                </a:solidFill>
                <a:effectLst/>
                <a:latin typeface="Calibri" panose="020F0502020204030204" pitchFamily="34" charset="0"/>
                <a:ea typeface="Times New Roman" panose="02020603050405020304" pitchFamily="18" charset="0"/>
              </a:rPr>
              <a:t>From the graph we can easily see that maximum customers are from transient category </a:t>
            </a:r>
            <a:r>
              <a:rPr lang="en-IN" sz="1800" spc="-5" dirty="0" err="1">
                <a:solidFill>
                  <a:srgbClr val="292929"/>
                </a:solidFill>
                <a:effectLst/>
                <a:latin typeface="Calibri" panose="020F0502020204030204" pitchFamily="34" charset="0"/>
                <a:ea typeface="Times New Roman" panose="02020603050405020304" pitchFamily="18" charset="0"/>
              </a:rPr>
              <a:t>i.e</a:t>
            </a:r>
            <a:r>
              <a:rPr lang="en-IN" sz="1800" spc="-5" dirty="0">
                <a:solidFill>
                  <a:srgbClr val="292929"/>
                </a:solidFill>
                <a:effectLst/>
                <a:latin typeface="Calibri" panose="020F0502020204030204" pitchFamily="34" charset="0"/>
                <a:ea typeface="Times New Roman" panose="02020603050405020304" pitchFamily="18" charset="0"/>
              </a:rPr>
              <a:t> nearly 75% whereas from groups and contract we are having a negligible customers.</a:t>
            </a:r>
            <a:endParaRPr lang="en-IN" sz="1800" dirty="0">
              <a:effectLst/>
              <a:latin typeface="Times New Roman" panose="02020603050405020304" pitchFamily="18" charset="0"/>
              <a:ea typeface="Times New Roman" panose="02020603050405020304" pitchFamily="18" charset="0"/>
            </a:endParaRPr>
          </a:p>
        </p:txBody>
      </p:sp>
      <p:sp>
        <p:nvSpPr>
          <p:cNvPr id="7" name="Slide Number Placeholder 6">
            <a:extLst>
              <a:ext uri="{FF2B5EF4-FFF2-40B4-BE49-F238E27FC236}">
                <a16:creationId xmlns:a16="http://schemas.microsoft.com/office/drawing/2014/main" id="{71798F7C-D44E-11E7-B51A-1CDDF8AA3FC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10" name="Content Placeholder 9">
            <a:extLst>
              <a:ext uri="{FF2B5EF4-FFF2-40B4-BE49-F238E27FC236}">
                <a16:creationId xmlns:a16="http://schemas.microsoft.com/office/drawing/2014/main" id="{C84575FE-CFC9-27ED-F75B-DD191DA2E3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4588" y="3020339"/>
            <a:ext cx="3741737" cy="3397009"/>
          </a:xfrm>
          <a:prstGeom prst="rect">
            <a:avLst/>
          </a:prstGeom>
          <a:noFill/>
          <a:ln>
            <a:noFill/>
          </a:ln>
        </p:spPr>
      </p:pic>
    </p:spTree>
    <p:extLst>
      <p:ext uri="{BB962C8B-B14F-4D97-AF65-F5344CB8AC3E}">
        <p14:creationId xmlns:p14="http://schemas.microsoft.com/office/powerpoint/2010/main" val="1101131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917665"/>
            <a:ext cx="6766560" cy="780505"/>
          </a:xfrm>
        </p:spPr>
        <p:txBody>
          <a:bodyPr/>
          <a:lstStyle/>
          <a:p>
            <a:r>
              <a:rPr lang="en-US" dirty="0"/>
              <a:t>Suggestions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59229" y="1698170"/>
            <a:ext cx="9715074" cy="5029202"/>
          </a:xfrm>
        </p:spPr>
        <p:txBody>
          <a:bodyPr/>
          <a:lstStyle/>
          <a:p>
            <a:endParaRPr lang="en-US" dirty="0"/>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Cancellation rates rises as the prices does. In order to prevent cancellations of reservations, hotel could work on their pricing strategies and try to lower the rates for specific hotels based on locations. They can also provide some discounts to the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 the ratio of the cancellation to the non-cancellation of the resort hotels is higher than the city hotels. So the hotels should provide a reasonable discount on the room prices on weekends or on holidays.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the month of January, hotels can start campaigns or marketing with a reasonable amount to increase their revenue as the cancellations is the highest in this month.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They can also increase the quality of their hotels and their services mainly in Portugal to reduce the cancellation rate.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400"/>
              </a:lnSpc>
              <a:buFont typeface="+mj-lt"/>
              <a:buAutoNum type="arabicPeriod"/>
            </a:pPr>
            <a:r>
              <a:rPr lang="en-IN" sz="1800" spc="-5" dirty="0">
                <a:solidFill>
                  <a:srgbClr val="292929"/>
                </a:solidFill>
                <a:effectLst/>
                <a:latin typeface="Calibri" panose="020F0502020204030204" pitchFamily="34" charset="0"/>
                <a:ea typeface="Times New Roman" panose="02020603050405020304" pitchFamily="18" charset="0"/>
              </a:rPr>
              <a:t>Repeated guests do not cancel their reservations. Of course, there are some exceptions. So we can offer some discount or privilege in terms of giving one meal free or any services free can be given to attract them back.</a:t>
            </a:r>
            <a:endParaRPr lang="en-IN"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pPr algn="ctr"/>
            <a:r>
              <a:rPr lang="en-US" sz="4400" dirty="0">
                <a:latin typeface="+mj-lt"/>
              </a:rPr>
              <a:t>ALL</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345500" y="4132053"/>
            <a:ext cx="2598737" cy="858654"/>
          </a:xfrm>
        </p:spPr>
        <p:txBody>
          <a:bodyPr/>
          <a:lstStyle/>
          <a:p>
            <a:r>
              <a:rPr lang="en-US" dirty="0"/>
              <a:t>VARSHA SAXENA</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957358" y="4132053"/>
            <a:ext cx="2598737" cy="858654"/>
          </a:xfrm>
        </p:spPr>
        <p:txBody>
          <a:bodyPr/>
          <a:lstStyle/>
          <a:p>
            <a:r>
              <a:rPr lang="en-US" dirty="0"/>
              <a:t>ANUP SINGH</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8569216" y="4132053"/>
            <a:ext cx="2598737" cy="858654"/>
          </a:xfrm>
        </p:spPr>
        <p:txBody>
          <a:bodyPr/>
          <a:lstStyle/>
          <a:p>
            <a:r>
              <a:rPr lang="en-US" dirty="0"/>
              <a:t>HRTHIK VINODIA​</a:t>
            </a:r>
          </a:p>
        </p:txBody>
      </p:sp>
    </p:spTree>
    <p:extLst>
      <p:ext uri="{BB962C8B-B14F-4D97-AF65-F5344CB8AC3E}">
        <p14:creationId xmlns:p14="http://schemas.microsoft.com/office/powerpoint/2010/main" val="201193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1"/>
            <a:ext cx="5693664" cy="3957973"/>
          </a:xfrm>
        </p:spPr>
        <p:txBody>
          <a:bodyPr/>
          <a:lstStyle/>
          <a:p>
            <a:r>
              <a:rPr lang="en-US" dirty="0"/>
              <a:t>Introduction​</a:t>
            </a:r>
          </a:p>
          <a:p>
            <a:r>
              <a:rPr lang="en-US" dirty="0"/>
              <a:t>About the Data set</a:t>
            </a:r>
          </a:p>
          <a:p>
            <a:r>
              <a:rPr lang="en-US" dirty="0"/>
              <a:t>​Business Problem</a:t>
            </a:r>
          </a:p>
          <a:p>
            <a:r>
              <a:rPr lang="en-US" dirty="0"/>
              <a:t>Assumptions and Hypothesis</a:t>
            </a:r>
          </a:p>
          <a:p>
            <a:r>
              <a:rPr lang="en-US" dirty="0"/>
              <a:t>Research Questions</a:t>
            </a:r>
          </a:p>
          <a:p>
            <a:r>
              <a:rPr lang="en-US" dirty="0"/>
              <a:t>EDA(</a:t>
            </a:r>
            <a:r>
              <a:rPr lang="en-IN" b="0" i="0" dirty="0">
                <a:effectLst/>
                <a:latin typeface="Google Sans"/>
              </a:rPr>
              <a:t>Exploratory data analysis)</a:t>
            </a:r>
            <a:endParaRPr lang="en-US" dirty="0"/>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457200"/>
            <a:ext cx="5294857" cy="697832"/>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44227" y="1155032"/>
            <a:ext cx="8188693" cy="4307305"/>
          </a:xfrm>
        </p:spPr>
        <p:txBody>
          <a:bodyPr/>
          <a:lstStyle/>
          <a:p>
            <a:pPr>
              <a:lnSpc>
                <a:spcPct val="107000"/>
              </a:lnSpc>
              <a:spcAft>
                <a:spcPts val="800"/>
              </a:spcAft>
            </a:pPr>
            <a:r>
              <a:rPr lang="en-US" sz="2000" b="1" u="sng"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HOTEL BOOKING ANALYSIS:      </a:t>
            </a:r>
          </a:p>
          <a:p>
            <a:pPr algn="l"/>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Hotel industry is a very volatile industry and the bookings depend on variety of factors such as type of hotels, seasonality, days of week and many more. This makes analyzing the patterns available in the past data more important to help the hotels plan better. Using the historical data, hotels can perform various campaigns to boost the business. We can use the patterns to predict the future bookings using time series or decision trees.</a:t>
            </a:r>
          </a:p>
          <a:p>
            <a:pPr algn="l"/>
            <a:endPar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We will be using the data available to analyze the factors affecting the hotel bookings. These factors can be used for reporting the trends and predict the future bookings.</a:t>
            </a:r>
          </a:p>
          <a:p>
            <a:pPr algn="l"/>
            <a:endPar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000" b="1" u="sng"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0" name="TextBox 9">
            <a:extLst>
              <a:ext uri="{FF2B5EF4-FFF2-40B4-BE49-F238E27FC236}">
                <a16:creationId xmlns:a16="http://schemas.microsoft.com/office/drawing/2014/main" id="{5A17307A-1974-673F-990E-01D9A90D04BC}"/>
              </a:ext>
            </a:extLst>
          </p:cNvPr>
          <p:cNvSpPr txBox="1"/>
          <p:nvPr/>
        </p:nvSpPr>
        <p:spPr>
          <a:xfrm>
            <a:off x="9239049" y="5736657"/>
            <a:ext cx="1491916" cy="369332"/>
          </a:xfrm>
          <a:prstGeom prst="rect">
            <a:avLst/>
          </a:prstGeom>
          <a:noFill/>
        </p:spPr>
        <p:txBody>
          <a:bodyPr wrap="square" rtlCol="0">
            <a:spAutoFit/>
          </a:bodyPr>
          <a:lstStyle/>
          <a:p>
            <a:r>
              <a:rPr lang="en-US" dirty="0"/>
              <a:t>  </a:t>
            </a:r>
            <a:endParaRPr lang="en-IN" dirty="0"/>
          </a:p>
        </p:txBody>
      </p:sp>
      <p:pic>
        <p:nvPicPr>
          <p:cNvPr id="12" name="Picture 11">
            <a:extLst>
              <a:ext uri="{FF2B5EF4-FFF2-40B4-BE49-F238E27FC236}">
                <a16:creationId xmlns:a16="http://schemas.microsoft.com/office/drawing/2014/main" id="{06694C7E-CF53-BB25-74ED-8D4F53ACFFD2}"/>
              </a:ext>
            </a:extLst>
          </p:cNvPr>
          <p:cNvPicPr>
            <a:picLocks noChangeAspect="1"/>
          </p:cNvPicPr>
          <p:nvPr/>
        </p:nvPicPr>
        <p:blipFill>
          <a:blip r:embed="rId2"/>
          <a:stretch>
            <a:fillRect/>
          </a:stretch>
        </p:blipFill>
        <p:spPr>
          <a:xfrm>
            <a:off x="4986248" y="4995602"/>
            <a:ext cx="5704649" cy="1682242"/>
          </a:xfrm>
          <a:prstGeom prst="rect">
            <a:avLst/>
          </a:prstGeom>
        </p:spPr>
      </p:pic>
      <p:pic>
        <p:nvPicPr>
          <p:cNvPr id="14" name="Picture 13">
            <a:extLst>
              <a:ext uri="{FF2B5EF4-FFF2-40B4-BE49-F238E27FC236}">
                <a16:creationId xmlns:a16="http://schemas.microsoft.com/office/drawing/2014/main" id="{808266C0-EB30-BEBF-936E-4B4904933C1B}"/>
              </a:ext>
            </a:extLst>
          </p:cNvPr>
          <p:cNvPicPr>
            <a:picLocks noChangeAspect="1"/>
          </p:cNvPicPr>
          <p:nvPr/>
        </p:nvPicPr>
        <p:blipFill>
          <a:blip r:embed="rId3"/>
          <a:stretch>
            <a:fillRect/>
          </a:stretch>
        </p:blipFill>
        <p:spPr>
          <a:xfrm>
            <a:off x="-87682" y="0"/>
            <a:ext cx="3791841" cy="6858000"/>
          </a:xfrm>
          <a:prstGeom prst="rect">
            <a:avLst/>
          </a:prstGeom>
        </p:spPr>
      </p:pic>
    </p:spTree>
    <p:extLst>
      <p:ext uri="{BB962C8B-B14F-4D97-AF65-F5344CB8AC3E}">
        <p14:creationId xmlns:p14="http://schemas.microsoft.com/office/powerpoint/2010/main" val="280928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process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BUSINESS PROBLEM</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Data collection</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Data cleaning</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Perform EDA</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DATA VISULIZATION</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What the basic problem faced by the clients</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Collect the data accordingly</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Eliminating null values ,changing the data types </a:t>
            </a:r>
            <a:r>
              <a:rPr lang="en-US" dirty="0" err="1"/>
              <a:t>etc</a:t>
            </a:r>
            <a:endParaRPr lang="en-US" dirty="0"/>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IN" b="0" i="0" dirty="0">
                <a:effectLst/>
                <a:latin typeface="Google Sans"/>
              </a:rPr>
              <a:t>Exploratory data analysis</a:t>
            </a:r>
            <a:endParaRPr lang="en-US" dirty="0"/>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47629" y="4745736"/>
            <a:ext cx="1993392" cy="1000546"/>
          </a:xfrm>
        </p:spPr>
        <p:txBody>
          <a:bodyPr/>
          <a:lstStyle/>
          <a:p>
            <a:pPr lvl="0"/>
            <a:r>
              <a:rPr lang="en-US" dirty="0"/>
              <a:t>graphs</a:t>
            </a:r>
          </a:p>
        </p:txBody>
      </p:sp>
    </p:spTree>
    <p:extLst>
      <p:ext uri="{BB962C8B-B14F-4D97-AF65-F5344CB8AC3E}">
        <p14:creationId xmlns:p14="http://schemas.microsoft.com/office/powerpoint/2010/main" val="250288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07933" y="2040556"/>
            <a:ext cx="7603957" cy="847022"/>
          </a:xfrm>
        </p:spPr>
        <p:txBody>
          <a:bodyPr/>
          <a:lstStyle/>
          <a:p>
            <a:r>
              <a:rPr lang="en-US" dirty="0">
                <a:latin typeface="Arial Black" panose="020B0604020202020204" pitchFamily="34" charset="0"/>
                <a:cs typeface="Arial Black" panose="020B0604020202020204" pitchFamily="34" charset="0"/>
              </a:rPr>
              <a:t>Business problem</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992429" y="2887578"/>
            <a:ext cx="7303971" cy="3185963"/>
          </a:xfrm>
        </p:spPr>
        <p:txBody>
          <a:bodyPr/>
          <a:lstStyle/>
          <a:p>
            <a:pPr marL="457200">
              <a:lnSpc>
                <a:spcPct val="107000"/>
              </a:lnSpc>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recent years, City Hotel and Resort Hotel have seen high cancellation rates. Each hotel is now dealing with several issues as a result, including fewer revenues and less than ideal hotel room use. Consequently, lowering cancellation rates is both hotels’ primary goal in order to increase their efficiency in generating revenue, and focus to offer thorough business advice to address this problem.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analysis of hotel booking cancellations as well as other factors that have no bearing on their business and yearly revenue generation are the main topics of this report.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457200"/>
            <a:ext cx="7258411" cy="697832"/>
          </a:xfrm>
        </p:spPr>
        <p:txBody>
          <a:bodyPr/>
          <a:lstStyle/>
          <a:p>
            <a:r>
              <a:rPr lang="en-US" dirty="0"/>
              <a:t>About the data set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44227" y="1328286"/>
            <a:ext cx="8188693" cy="5072514"/>
          </a:xfrm>
        </p:spPr>
        <p:txBody>
          <a:bodyPr/>
          <a:lstStyle/>
          <a:p>
            <a:pPr>
              <a:lnSpc>
                <a:spcPct val="107000"/>
              </a:lnSpc>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dataset contains 119390 observations for a City Hotel and a Resort Hotel. Each observation represents a hotel booking between the 1</a:t>
            </a:r>
            <a:r>
              <a:rPr lang="en-US" sz="1800" kern="1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July 2015 and 31</a:t>
            </a:r>
            <a:r>
              <a:rPr lang="en-US" sz="1800" kern="1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August 2017, including booking that effectively arrived and booking that were cancelled. Since this is hotel real data, all the elements pertaining hotel or customer identification were deleted. Four Columns ,name, email, phone no. and credit-card have been artificially created and added to the dataset.</a:t>
            </a:r>
            <a:endParaRPr lang="en-US" sz="18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project contains the real-world data record of hotel bookings of a city and a resort hotel containing details like bookings, cancellations, guest details etc. from 2015 to 2017. In this project we are going to analyze Hotel Booking Data in order to find out valuable insights and give suggestions to increase revenue of hotels.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Programming Language</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Python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Libraries used</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Pandas, NumPy, Matplotlib, Seaborn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Notebook</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Google Collab</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Dataset Source</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Provided by Almabetter</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9383D9-0B38-D7C4-7F02-302F76C56715}"/>
              </a:ext>
            </a:extLst>
          </p:cNvPr>
          <p:cNvSpPr>
            <a:spLocks noGrp="1"/>
          </p:cNvSpPr>
          <p:nvPr>
            <p:ph type="ftr" sz="quarter" idx="11"/>
          </p:nvPr>
        </p:nvSpPr>
        <p:spPr>
          <a:xfrm rot="16362778" flipH="1">
            <a:off x="546642" y="6940519"/>
            <a:ext cx="118562" cy="1100842"/>
          </a:xfrm>
        </p:spPr>
        <p:txBody>
          <a:bodyPr/>
          <a:lstStyle/>
          <a:p>
            <a:endParaRPr lang="en-US" dirty="0"/>
          </a:p>
        </p:txBody>
      </p:sp>
      <p:sp>
        <p:nvSpPr>
          <p:cNvPr id="5" name="Slide Number Placeholder 4">
            <a:extLst>
              <a:ext uri="{FF2B5EF4-FFF2-40B4-BE49-F238E27FC236}">
                <a16:creationId xmlns:a16="http://schemas.microsoft.com/office/drawing/2014/main" id="{9280A450-830C-443E-2F35-8054FA08974B}"/>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31" name="Picture 30">
            <a:extLst>
              <a:ext uri="{FF2B5EF4-FFF2-40B4-BE49-F238E27FC236}">
                <a16:creationId xmlns:a16="http://schemas.microsoft.com/office/drawing/2014/main" id="{573FBD2C-6D26-DA3D-1442-61E394AD9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6926" y="594358"/>
            <a:ext cx="8133347" cy="6054291"/>
          </a:xfrm>
          <a:prstGeom prst="rect">
            <a:avLst/>
          </a:prstGeom>
          <a:noFill/>
          <a:ln>
            <a:noFill/>
          </a:ln>
        </p:spPr>
      </p:pic>
    </p:spTree>
    <p:extLst>
      <p:ext uri="{BB962C8B-B14F-4D97-AF65-F5344CB8AC3E}">
        <p14:creationId xmlns:p14="http://schemas.microsoft.com/office/powerpoint/2010/main" val="200460996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{60462FBB-CCCC-4BFA-8111-F73CEBEB4E91}tf78438558_win32</Template>
  <TotalTime>182</TotalTime>
  <Words>1748</Words>
  <Application>Microsoft Office PowerPoint</Application>
  <PresentationFormat>Widescreen</PresentationFormat>
  <Paragraphs>153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Google Sans</vt:lpstr>
      <vt:lpstr>Sabon Next LT</vt:lpstr>
      <vt:lpstr>Symbol</vt:lpstr>
      <vt:lpstr>Times New Roman</vt:lpstr>
      <vt:lpstr>Office Theme</vt:lpstr>
      <vt:lpstr>Capstone project 1 </vt:lpstr>
      <vt:lpstr>acknowledgement</vt:lpstr>
      <vt:lpstr>MEET OUR TEAM</vt:lpstr>
      <vt:lpstr>AGENDA</vt:lpstr>
      <vt:lpstr>Introduction</vt:lpstr>
      <vt:lpstr>process</vt:lpstr>
      <vt:lpstr>Business problem</vt:lpstr>
      <vt:lpstr>About the data set</vt:lpstr>
      <vt:lpstr>PowerPoint Presentation</vt:lpstr>
      <vt:lpstr> Assumptions/hypothesis </vt:lpstr>
      <vt:lpstr>Reseach questions</vt:lpstr>
      <vt:lpstr>e.d.a  (Exploratory data analysis)</vt:lpstr>
      <vt:lpstr>Analysis &amp; Findings</vt:lpstr>
      <vt:lpstr>Analysis &amp; Findings</vt:lpstr>
      <vt:lpstr>Analysis &amp; Findings</vt:lpstr>
      <vt:lpstr>Analysis &amp; Findings</vt:lpstr>
      <vt:lpstr>Analysis &amp; Findings</vt:lpstr>
      <vt:lpstr>Analysis &amp; Findings</vt:lpstr>
      <vt:lpstr>Analysis &amp; Findings</vt:lpstr>
      <vt:lpstr>Analysis &amp; Findings</vt:lpstr>
      <vt:lpstr>Analysis &amp; Findings</vt:lpstr>
      <vt:lpstr>Analysis &amp; Findings</vt:lpstr>
      <vt:lpstr>Suggestions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dc:title>
  <dc:subject/>
  <dc:creator>Abhinav Saxena</dc:creator>
  <cp:lastModifiedBy>Abhinav Saxena</cp:lastModifiedBy>
  <cp:revision>2</cp:revision>
  <dcterms:created xsi:type="dcterms:W3CDTF">2023-06-07T12:15:16Z</dcterms:created>
  <dcterms:modified xsi:type="dcterms:W3CDTF">2023-06-07T15:22:08Z</dcterms:modified>
</cp:coreProperties>
</file>